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0" r:id="rId4"/>
    <p:sldId id="261" r:id="rId5"/>
    <p:sldId id="277" r:id="rId6"/>
    <p:sldId id="259" r:id="rId7"/>
    <p:sldId id="271" r:id="rId8"/>
    <p:sldId id="262" r:id="rId9"/>
    <p:sldId id="263" r:id="rId10"/>
    <p:sldId id="278" r:id="rId11"/>
    <p:sldId id="268" r:id="rId12"/>
    <p:sldId id="276" r:id="rId13"/>
    <p:sldId id="279" r:id="rId14"/>
    <p:sldId id="272" r:id="rId15"/>
    <p:sldId id="275" r:id="rId16"/>
    <p:sldId id="273" r:id="rId17"/>
    <p:sldId id="274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F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20"/>
    <p:restoredTop sz="75029"/>
  </p:normalViewPr>
  <p:slideViewPr>
    <p:cSldViewPr snapToGrid="0" snapToObjects="1">
      <p:cViewPr varScale="1">
        <p:scale>
          <a:sx n="127" d="100"/>
          <a:sy n="127" d="100"/>
        </p:scale>
        <p:origin x="10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D8235-D786-6A48-A3D8-ACCF56B330CA}" type="datetimeFigureOut">
              <a:rPr lang="en-US" smtClean="0"/>
              <a:t>3/10/18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00646C-9ADD-7140-A8C8-B7230FB93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426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Ireland 1% point less every 2 years (32% 2016, 33% 2014 … 35% 2009)</a:t>
            </a:r>
          </a:p>
          <a:p>
            <a:r>
              <a:rPr lang="en-US" dirty="0"/>
              <a:t>BRIC: Brazil, Russia, India, China </a:t>
            </a:r>
          </a:p>
          <a:p>
            <a:r>
              <a:rPr lang="en-US" dirty="0"/>
              <a:t>Sixty percent of consumers and workers identified security threats from malware as among the top reasons not to use unlicensed software.</a:t>
            </a:r>
          </a:p>
          <a:p>
            <a:r>
              <a:rPr lang="en-US" dirty="0"/>
              <a:t>Data: http://</a:t>
            </a:r>
            <a:r>
              <a:rPr lang="en-US" dirty="0" err="1"/>
              <a:t>globalstudy.bsa.org</a:t>
            </a:r>
            <a:r>
              <a:rPr lang="en-US" dirty="0"/>
              <a:t>/2016/downloads/studies/</a:t>
            </a:r>
            <a:r>
              <a:rPr lang="en-US" dirty="0" err="1"/>
              <a:t>BSA_GSS_US.pdf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0646C-9ADD-7140-A8C8-B7230FB93A0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6409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0646C-9ADD-7140-A8C8-B7230FB93A0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748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0646C-9ADD-7140-A8C8-B7230FB93A0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008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/>
              <a:t>Sysinternal</a:t>
            </a:r>
            <a:r>
              <a:rPr lang="en-US" dirty="0"/>
              <a:t> suite to </a:t>
            </a:r>
            <a:r>
              <a:rPr lang="en-US" dirty="0" err="1"/>
              <a:t>mnoniutor</a:t>
            </a:r>
            <a:r>
              <a:rPr lang="en-US" dirty="0"/>
              <a:t> file create, read, write … </a:t>
            </a:r>
          </a:p>
          <a:p>
            <a:pPr marL="228600" indent="-228600">
              <a:buAutoNum type="arabicPeriod"/>
            </a:pPr>
            <a:r>
              <a:rPr lang="en-US" dirty="0"/>
              <a:t>Even if we utilize </a:t>
            </a:r>
            <a:r>
              <a:rPr lang="en-US" dirty="0" err="1"/>
              <a:t>cryptograophy</a:t>
            </a:r>
            <a:r>
              <a:rPr lang="en-US" dirty="0"/>
              <a:t>, if at the end there is a single jump it will be easy target</a:t>
            </a:r>
          </a:p>
          <a:p>
            <a:pPr marL="228600" indent="-228600">
              <a:buAutoNum type="arabicPeriod"/>
            </a:pPr>
            <a:r>
              <a:rPr lang="en-US" dirty="0"/>
              <a:t>Most crackers will know </a:t>
            </a:r>
            <a:r>
              <a:rPr lang="en-US" dirty="0" err="1"/>
              <a:t>machineID</a:t>
            </a:r>
            <a:r>
              <a:rPr lang="en-US" dirty="0"/>
              <a:t> and mac addresses off by heart and recognize them, also registration form gives this way (your unique ID will only work on this computer and is)</a:t>
            </a:r>
          </a:p>
          <a:p>
            <a:pPr marL="228600" indent="-228600">
              <a:buAutoNum type="arabicPeriod"/>
            </a:pPr>
            <a:r>
              <a:rPr lang="en-US" dirty="0"/>
              <a:t>Make the cracker jump around the code until he/she gets sick of it. Misbehave. Saved file doesn’t open correctly, print contains ‘unlicensed’. Render it!!!! No hardcoded strings. Calculate it</a:t>
            </a:r>
          </a:p>
          <a:p>
            <a:pPr marL="228600" indent="-228600">
              <a:buAutoNum type="arabicPeriod"/>
            </a:pPr>
            <a:r>
              <a:rPr lang="en-US" dirty="0"/>
              <a:t>Worst case scenario for an attacker: 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0646C-9ADD-7140-A8C8-B7230FB93A0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575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0646C-9ADD-7140-A8C8-B7230FB93A0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7258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0646C-9ADD-7140-A8C8-B7230FB93A0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803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0646C-9ADD-7140-A8C8-B7230FB93A0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7242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0646C-9ADD-7140-A8C8-B7230FB93A0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400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No legal issues with looking at your own code</a:t>
            </a:r>
          </a:p>
          <a:p>
            <a:pPr marL="228600" indent="-228600">
              <a:buAutoNum type="arabicPeriod"/>
            </a:pPr>
            <a:r>
              <a:rPr lang="en-US" dirty="0"/>
              <a:t>A lot of crackers tried to make a business out of creating/selling software protection</a:t>
            </a:r>
          </a:p>
          <a:p>
            <a:pPr marL="228600" indent="-228600">
              <a:buAutoNum type="arabicPeriod"/>
            </a:pPr>
            <a:r>
              <a:rPr lang="en-US" dirty="0"/>
              <a:t>Think windows closed source CIFS Samba protocol, how come samba project understands this protocol (samba team claims French café techniques. Good and Funny paper!)</a:t>
            </a:r>
          </a:p>
          <a:p>
            <a:pPr marL="228600" indent="-228600">
              <a:buAutoNum type="arabicPeriod"/>
            </a:pPr>
            <a:r>
              <a:rPr lang="en-US" dirty="0"/>
              <a:t>This is critical. The whole security industry </a:t>
            </a:r>
            <a:r>
              <a:rPr lang="en-US" dirty="0" err="1"/>
              <a:t>sectopr</a:t>
            </a:r>
            <a:r>
              <a:rPr lang="en-US" dirty="0"/>
              <a:t> lives on this. We need to be able to exactly understand what a malicious software is doing to be able to protect others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0646C-9ADD-7140-A8C8-B7230FB93A0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194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Whoever makes the phone connection pays, so you are always better off running the BBS yourself higher risk</a:t>
            </a:r>
          </a:p>
          <a:p>
            <a:r>
              <a:rPr lang="en-US" dirty="0" err="1"/>
              <a:t>Phreakers</a:t>
            </a:r>
            <a:r>
              <a:rPr lang="en-US" dirty="0"/>
              <a:t> typically didn’t pay (cornflakes whistle)</a:t>
            </a:r>
          </a:p>
          <a:p>
            <a:r>
              <a:rPr lang="en-US" dirty="0"/>
              <a:t>What if everyone uploads the same stuff?</a:t>
            </a:r>
          </a:p>
          <a:p>
            <a:r>
              <a:rPr lang="en-US" dirty="0"/>
              <a:t>Show d00per!</a:t>
            </a:r>
          </a:p>
          <a:p>
            <a:r>
              <a:rPr lang="en-US" dirty="0"/>
              <a:t>Show </a:t>
            </a:r>
            <a:r>
              <a:rPr lang="en-US" dirty="0" err="1"/>
              <a:t>release.nfo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0646C-9ADD-7140-A8C8-B7230FB93A0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122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0646C-9ADD-7140-A8C8-B7230FB93A0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204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0646C-9ADD-7140-A8C8-B7230FB93A0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595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C++ most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0646C-9ADD-7140-A8C8-B7230FB93A0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16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0646C-9ADD-7140-A8C8-B7230FB93A0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020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0646C-9ADD-7140-A8C8-B7230FB93A0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599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0646C-9ADD-7140-A8C8-B7230FB93A0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599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AEA39-A53B-3148-902F-75EE054C7F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83EC69-6A78-7B46-A2E7-8CB4563843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520A1-F733-3042-9CFD-C90533A5C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C28B-6A00-4B44-9443-48AF94D8A439}" type="datetimeFigureOut">
              <a:rPr lang="en-US" smtClean="0"/>
              <a:t>3/10/18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845C3-77C8-C940-8BFE-011570243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C6405-4D38-2F48-8494-AD75E7A3F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693E1-9864-6D41-AA33-D692CA9F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9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push/>
      </p:transition>
    </mc:Choice>
    <mc:Fallback xmlns="">
      <p:transition>
        <p:push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B5AFC-8CE1-DF45-A571-14A38AF83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580203-7038-2C4F-8848-2D5446CD0E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2C664-6E7E-6246-803D-0A80CA6F6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C28B-6A00-4B44-9443-48AF94D8A439}" type="datetimeFigureOut">
              <a:rPr lang="en-US" smtClean="0"/>
              <a:t>3/10/18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5C68C0-F8E9-EC47-967A-CC751332F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6D51C-148C-BB4E-9F04-DCF0D7E04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693E1-9864-6D41-AA33-D692CA9F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36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push/>
      </p:transition>
    </mc:Choice>
    <mc:Fallback xmlns="">
      <p:transition>
        <p:push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FB6E08-ACDF-8E49-BAD2-C24BC05572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B21EA3-26AA-E445-9C64-F03A9864B8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48025-19D4-CA46-861A-23C95A671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C28B-6A00-4B44-9443-48AF94D8A439}" type="datetimeFigureOut">
              <a:rPr lang="en-US" smtClean="0"/>
              <a:t>3/10/18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D95E2-94C3-1E4E-9BA9-7838EEE8C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14E3D-A392-1944-834E-12D270F1B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693E1-9864-6D41-AA33-D692CA9F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4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push/>
      </p:transition>
    </mc:Choice>
    <mc:Fallback xmlns="">
      <p:transition>
        <p:push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6114-F1A5-7D43-8F8D-456B21FAD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D476F-F68A-8E4F-B655-F110CC20A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48CF7-AB25-2942-A6A9-12E340348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C28B-6A00-4B44-9443-48AF94D8A439}" type="datetimeFigureOut">
              <a:rPr lang="en-US" smtClean="0"/>
              <a:t>3/10/18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4E8AC-E4B5-9644-98FF-D9D33F72B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6557F4-132F-7C48-81CF-179FB8DD2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693E1-9864-6D41-AA33-D692CA9F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870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push/>
      </p:transition>
    </mc:Choice>
    <mc:Fallback xmlns="">
      <p:transition>
        <p:push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EF134-9CAC-7C45-9034-76F684618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AC4A4-C371-684E-BCD9-9DD222BBD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A241F-087C-3F47-9E1D-0EC352D50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C28B-6A00-4B44-9443-48AF94D8A439}" type="datetimeFigureOut">
              <a:rPr lang="en-US" smtClean="0"/>
              <a:t>3/10/18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35DA3-1159-D94A-88D8-D82C0CD9F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6A9AB-32D4-C444-908A-ECE4B9078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693E1-9864-6D41-AA33-D692CA9F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80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push/>
      </p:transition>
    </mc:Choice>
    <mc:Fallback xmlns="">
      <p:transition>
        <p:push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48CCE-A9AF-A544-903A-7E885123B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158CA-B163-5B42-9719-599626B15E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1BBE1C-5223-314A-A942-6D3C797A9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BB87A0-3003-A141-B392-F731C4303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C28B-6A00-4B44-9443-48AF94D8A439}" type="datetimeFigureOut">
              <a:rPr lang="en-US" smtClean="0"/>
              <a:t>3/10/18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CC1406-3EF9-F04C-A9AB-DF3153EC7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BB70D5-7140-6743-9C98-5DD995ACF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693E1-9864-6D41-AA33-D692CA9F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66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push/>
      </p:transition>
    </mc:Choice>
    <mc:Fallback xmlns="">
      <p:transition>
        <p:push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C3325-EB70-574E-BF57-11CC4D07C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D8F77-1D30-594E-B442-DE3BA8C72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A95DE5-09EF-8144-8386-5085A36F0F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14BF96-46E2-F645-B2BE-F260A4652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5CE8C4-6F87-3B4E-9C99-7679F34C75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BCD769-F704-EB4F-B70E-4AF8E4831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C28B-6A00-4B44-9443-48AF94D8A439}" type="datetimeFigureOut">
              <a:rPr lang="en-US" smtClean="0"/>
              <a:t>3/10/18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EE2276-22D0-6540-9266-67636AC6B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6E6C7B-131D-EB48-AAE6-001A82771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693E1-9864-6D41-AA33-D692CA9F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3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push/>
      </p:transition>
    </mc:Choice>
    <mc:Fallback xmlns="">
      <p:transition>
        <p:push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11115-FFCA-C64B-BFDE-35B974741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395746-8F9A-A34E-A8B5-BBFAA3A7B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C28B-6A00-4B44-9443-48AF94D8A439}" type="datetimeFigureOut">
              <a:rPr lang="en-US" smtClean="0"/>
              <a:t>3/10/18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93F6F1-422A-294B-9F52-1091D4EDF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9DF10B-9207-DF46-A8C4-B319BA465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693E1-9864-6D41-AA33-D692CA9F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89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push/>
      </p:transition>
    </mc:Choice>
    <mc:Fallback xmlns="">
      <p:transition>
        <p:push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513525-23EB-2745-AA18-8DA180511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C28B-6A00-4B44-9443-48AF94D8A439}" type="datetimeFigureOut">
              <a:rPr lang="en-US" smtClean="0"/>
              <a:t>3/10/18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E3AC66-B3C3-C943-A5CB-B0261C5F2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D2717-4333-B94D-8430-8E806376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693E1-9864-6D41-AA33-D692CA9F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6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push/>
      </p:transition>
    </mc:Choice>
    <mc:Fallback xmlns="">
      <p:transition>
        <p:push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63213-291B-3D4E-B934-6B4B772E8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4554F-27C1-934E-9A28-8EA488F6F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A9B235-66B1-0647-A005-E8DA9C09ED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7BF2BD-FF89-E742-BBCE-7549F9C82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C28B-6A00-4B44-9443-48AF94D8A439}" type="datetimeFigureOut">
              <a:rPr lang="en-US" smtClean="0"/>
              <a:t>3/10/18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908EC-B692-9541-B433-0FE360487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95EA9-D201-4743-A167-F0324EC53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693E1-9864-6D41-AA33-D692CA9F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154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push/>
      </p:transition>
    </mc:Choice>
    <mc:Fallback xmlns="">
      <p:transition>
        <p:push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0447B-7454-8D46-9437-AFA9D0BF5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78FFDC-17AA-E947-9C85-9249240CEB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6BAEB4-D306-6143-ACB6-B582DD122E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05CA14-EC8E-9346-A393-7F949AA76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C28B-6A00-4B44-9443-48AF94D8A439}" type="datetimeFigureOut">
              <a:rPr lang="en-US" smtClean="0"/>
              <a:t>3/10/18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9D1995-1925-4D4D-8C58-3D2E7901C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BB3350-941C-E148-B01B-002E0B287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693E1-9864-6D41-AA33-D692CA9F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00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push/>
      </p:transition>
    </mc:Choice>
    <mc:Fallback xmlns="">
      <p:transition>
        <p:push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CB17C6-EE93-9F40-AD46-23EC29883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21C51-F19F-774B-86DF-762D2D0191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26AAB-20AD-D34D-A328-F30B1DF9AE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EC28B-6A00-4B44-9443-48AF94D8A439}" type="datetimeFigureOut">
              <a:rPr lang="en-US" smtClean="0"/>
              <a:t>3/10/18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F7D31-4631-584B-B8E5-D9B3EE063E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DE2C3-47A3-0D49-9059-0849570215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9693E1-9864-6D41-AA33-D692CA9F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974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00">
        <p:push/>
      </p:transition>
    </mc:Choice>
    <mc:Fallback xmlns="">
      <p:transition>
        <p:push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eginners.re/" TargetMode="External"/><Relationship Id="rId5" Type="http://schemas.openxmlformats.org/officeDocument/2006/relationships/hyperlink" Target="http://www.woodmann.com/" TargetMode="External"/><Relationship Id="rId4" Type="http://schemas.openxmlformats.org/officeDocument/2006/relationships/hyperlink" Target="http://acrigs.com/FRAVIA/entran.ht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0FB7BC-DC7D-C84C-B40C-4597C9E94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239721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E039FC2-3E8D-1E4C-A85E-4B33D7571C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621" y="3776820"/>
            <a:ext cx="10994760" cy="85920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FC0"/>
                </a:solidFill>
              </a:rPr>
              <a:t>A view into Software Cracking</a:t>
            </a:r>
            <a:br>
              <a:rPr lang="en-US" dirty="0">
                <a:solidFill>
                  <a:srgbClr val="00BFC0"/>
                </a:solidFill>
              </a:rPr>
            </a:br>
            <a:r>
              <a:rPr lang="en-US" sz="3600" dirty="0">
                <a:solidFill>
                  <a:srgbClr val="00BFC0"/>
                </a:solidFill>
              </a:rPr>
              <a:t>Kalli </a:t>
            </a:r>
            <a:r>
              <a:rPr lang="en-US" sz="3300" dirty="0" err="1">
                <a:solidFill>
                  <a:srgbClr val="00BFC0"/>
                </a:solidFill>
              </a:rPr>
              <a:t>Schlauch</a:t>
            </a:r>
            <a:r>
              <a:rPr lang="en-US" sz="3600" dirty="0">
                <a:solidFill>
                  <a:srgbClr val="00BFC0"/>
                </a:solidFill>
              </a:rPr>
              <a:t> – GCIH, CEH</a:t>
            </a:r>
            <a:endParaRPr lang="en-US" dirty="0">
              <a:solidFill>
                <a:srgbClr val="00BFC0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3865F6F-FBF8-B349-911B-656444741B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621" y="4952542"/>
            <a:ext cx="10994760" cy="122163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How attackers bypass registration,</a:t>
            </a:r>
          </a:p>
          <a:p>
            <a:r>
              <a:rPr lang="en-US" dirty="0">
                <a:solidFill>
                  <a:schemeClr val="bg1"/>
                </a:solidFill>
              </a:rPr>
              <a:t>how not to protect your software and</a:t>
            </a:r>
          </a:p>
          <a:p>
            <a:r>
              <a:rPr lang="en-US" dirty="0">
                <a:solidFill>
                  <a:schemeClr val="bg1"/>
                </a:solidFill>
              </a:rPr>
              <a:t>how to get a handle on flipping jumps</a:t>
            </a:r>
          </a:p>
        </p:txBody>
      </p:sp>
    </p:spTree>
    <p:extLst>
      <p:ext uri="{BB962C8B-B14F-4D97-AF65-F5344CB8AC3E}">
        <p14:creationId xmlns:p14="http://schemas.microsoft.com/office/powerpoint/2010/main" val="406882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AADFEF63-0647-714B-AD8E-36122D203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24" y="1559273"/>
            <a:ext cx="10390082" cy="214916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E206995-BC92-B44D-AD27-AE47D723F396}"/>
              </a:ext>
            </a:extLst>
          </p:cNvPr>
          <p:cNvSpPr txBox="1">
            <a:spLocks/>
          </p:cNvSpPr>
          <p:nvPr/>
        </p:nvSpPr>
        <p:spPr>
          <a:xfrm>
            <a:off x="476181" y="506155"/>
            <a:ext cx="10566957" cy="7398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00BFC0"/>
                </a:solidFill>
                <a:latin typeface="Calibri"/>
              </a:rPr>
              <a:t>Assembly Opcodes</a:t>
            </a:r>
          </a:p>
          <a:p>
            <a:r>
              <a:rPr lang="en-US" sz="1400" dirty="0">
                <a:solidFill>
                  <a:schemeClr val="bg1"/>
                </a:solidFill>
              </a:rPr>
              <a:t>https://</a:t>
            </a:r>
            <a:r>
              <a:rPr lang="en-US" sz="1400" dirty="0" err="1">
                <a:solidFill>
                  <a:schemeClr val="bg1"/>
                </a:solidFill>
              </a:rPr>
              <a:t>www.intel.com</a:t>
            </a:r>
            <a:r>
              <a:rPr lang="en-US" sz="1400" dirty="0">
                <a:solidFill>
                  <a:schemeClr val="bg1"/>
                </a:solidFill>
              </a:rPr>
              <a:t>/content/dam/www/public/us/</a:t>
            </a:r>
            <a:r>
              <a:rPr lang="en-US" sz="1400" dirty="0" err="1">
                <a:solidFill>
                  <a:schemeClr val="bg1"/>
                </a:solidFill>
              </a:rPr>
              <a:t>en</a:t>
            </a:r>
            <a:r>
              <a:rPr lang="en-US" sz="1400" dirty="0">
                <a:solidFill>
                  <a:schemeClr val="bg1"/>
                </a:solidFill>
              </a:rPr>
              <a:t>/documents/manuals/64-ia-32-architectures-software-developer-instruction-set-reference-manual-325383.pdf</a:t>
            </a:r>
          </a:p>
          <a:p>
            <a:endParaRPr lang="en-US" sz="1000" dirty="0">
              <a:solidFill>
                <a:srgbClr val="00BFC0"/>
              </a:solidFill>
              <a:latin typeface="Calibri"/>
            </a:endParaRPr>
          </a:p>
          <a:p>
            <a:endParaRPr lang="en-US" sz="3000" dirty="0">
              <a:solidFill>
                <a:srgbClr val="00BFC0"/>
              </a:solidFill>
              <a:latin typeface="Calibri"/>
            </a:endParaRP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E71024C8-49BA-6A47-A896-E1083C124268}"/>
              </a:ext>
            </a:extLst>
          </p:cNvPr>
          <p:cNvSpPr/>
          <p:nvPr/>
        </p:nvSpPr>
        <p:spPr>
          <a:xfrm>
            <a:off x="579523" y="1559273"/>
            <a:ext cx="9097039" cy="31976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76C06FC3-4CB8-1D4B-84DF-AA7B872E9E36}"/>
              </a:ext>
            </a:extLst>
          </p:cNvPr>
          <p:cNvSpPr/>
          <p:nvPr/>
        </p:nvSpPr>
        <p:spPr>
          <a:xfrm>
            <a:off x="579522" y="3358893"/>
            <a:ext cx="9097039" cy="26856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77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push/>
      </p:transition>
    </mc:Choice>
    <mc:Fallback xmlns="">
      <p:transition>
        <p:push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0FB7BC-DC7D-C84C-B40C-4597C9E94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12192001" cy="239721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E039FC2-3E8D-1E4C-A85E-4B33D7571C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621" y="3776820"/>
            <a:ext cx="10994760" cy="85920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FC0"/>
                </a:solidFill>
              </a:rPr>
              <a:t>Demo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3865F6F-FBF8-B349-911B-656444741B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621" y="4952542"/>
            <a:ext cx="10994760" cy="122163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Let’s break </a:t>
            </a:r>
            <a:r>
              <a:rPr lang="en-US" dirty="0" err="1">
                <a:solidFill>
                  <a:schemeClr val="bg1"/>
                </a:solidFill>
              </a:rPr>
              <a:t>Kalli’s</a:t>
            </a:r>
            <a:r>
              <a:rPr lang="en-US" dirty="0">
                <a:solidFill>
                  <a:schemeClr val="bg1"/>
                </a:solidFill>
              </a:rPr>
              <a:t> Software</a:t>
            </a:r>
          </a:p>
        </p:txBody>
      </p:sp>
    </p:spTree>
    <p:extLst>
      <p:ext uri="{BB962C8B-B14F-4D97-AF65-F5344CB8AC3E}">
        <p14:creationId xmlns:p14="http://schemas.microsoft.com/office/powerpoint/2010/main" val="95849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0FB7BC-DC7D-C84C-B40C-4597C9E94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12192001" cy="239721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E039FC2-3E8D-1E4C-A85E-4B33D7571C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621" y="3776820"/>
            <a:ext cx="10994760" cy="85920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FC0"/>
                </a:solidFill>
              </a:rPr>
              <a:t>What was the downfall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3865F6F-FBF8-B349-911B-656444741B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9379" y="4952542"/>
            <a:ext cx="9644001" cy="1221639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Hardcoded strings – absolute No-No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Only 1 single check/jump - that’s even worse</a:t>
            </a:r>
          </a:p>
        </p:txBody>
      </p:sp>
    </p:spTree>
    <p:extLst>
      <p:ext uri="{BB962C8B-B14F-4D97-AF65-F5344CB8AC3E}">
        <p14:creationId xmlns:p14="http://schemas.microsoft.com/office/powerpoint/2010/main" val="367340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0FB7BC-DC7D-C84C-B40C-4597C9E94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12192001" cy="239721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E039FC2-3E8D-1E4C-A85E-4B33D7571C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621" y="3776820"/>
            <a:ext cx="10994760" cy="85920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FC0"/>
                </a:solidFill>
              </a:rPr>
              <a:t>How do I prevent this?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3865F6F-FBF8-B349-911B-656444741B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9379" y="4952542"/>
            <a:ext cx="9644001" cy="1221639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Near impossible to defeat an expert attacker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The way your prevention is implemented is more important than the technology! – lets look at that </a:t>
            </a:r>
          </a:p>
        </p:txBody>
      </p:sp>
    </p:spTree>
    <p:extLst>
      <p:ext uri="{BB962C8B-B14F-4D97-AF65-F5344CB8AC3E}">
        <p14:creationId xmlns:p14="http://schemas.microsoft.com/office/powerpoint/2010/main" val="269980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C764C0-1D50-C844-8AB3-31D8646351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" r="32312"/>
          <a:stretch/>
        </p:blipFill>
        <p:spPr>
          <a:xfrm>
            <a:off x="0" y="0"/>
            <a:ext cx="2446638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E206995-BC92-B44D-AD27-AE47D723F396}"/>
              </a:ext>
            </a:extLst>
          </p:cNvPr>
          <p:cNvSpPr txBox="1">
            <a:spLocks/>
          </p:cNvSpPr>
          <p:nvPr/>
        </p:nvSpPr>
        <p:spPr>
          <a:xfrm>
            <a:off x="2755555" y="850712"/>
            <a:ext cx="8815863" cy="458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00BFC0"/>
                </a:solidFill>
                <a:latin typeface="Calibri"/>
              </a:rPr>
              <a:t>Registration Keys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0C2D9FE-AB1A-ED4A-94B2-B0AE03323AB5}"/>
              </a:ext>
            </a:extLst>
          </p:cNvPr>
          <p:cNvSpPr txBox="1">
            <a:spLocks/>
          </p:cNvSpPr>
          <p:nvPr/>
        </p:nvSpPr>
        <p:spPr>
          <a:xfrm>
            <a:off x="2755555" y="1696278"/>
            <a:ext cx="8999123" cy="4988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/>
              <a:t>No improvement in using </a:t>
            </a:r>
            <a:r>
              <a:rPr lang="en-US" dirty="0" err="1"/>
              <a:t>reg</a:t>
            </a:r>
            <a:r>
              <a:rPr lang="en-US" dirty="0"/>
              <a:t> files or registry entries</a:t>
            </a:r>
          </a:p>
          <a:p>
            <a:pPr>
              <a:buFontTx/>
              <a:buChar char="-"/>
            </a:pPr>
            <a:r>
              <a:rPr lang="en-US" dirty="0"/>
              <a:t>Highly complex algorithms are simply defeated if the check for correct key is simple</a:t>
            </a:r>
          </a:p>
          <a:p>
            <a:pPr>
              <a:buFontTx/>
              <a:buChar char="-"/>
            </a:pPr>
            <a:r>
              <a:rPr lang="en-US" dirty="0" err="1"/>
              <a:t>MachineID</a:t>
            </a:r>
            <a:r>
              <a:rPr lang="en-US" dirty="0"/>
              <a:t> is good to prevent ‘normal’ users using the same license multiple times (small companies), doesn’t affect cracker in the slightest</a:t>
            </a:r>
          </a:p>
          <a:p>
            <a:pPr>
              <a:buFontTx/>
              <a:buChar char="-"/>
            </a:pPr>
            <a:r>
              <a:rPr lang="en-US" dirty="0"/>
              <a:t>Annoy the cracker!</a:t>
            </a:r>
          </a:p>
          <a:p>
            <a:pPr lvl="1">
              <a:buFontTx/>
              <a:buChar char="-"/>
            </a:pPr>
            <a:r>
              <a:rPr lang="en-US" dirty="0"/>
              <a:t>Let him/her think its registered and misbehave slightly</a:t>
            </a:r>
          </a:p>
          <a:p>
            <a:pPr lvl="1">
              <a:buFontTx/>
              <a:buChar char="-"/>
            </a:pPr>
            <a:r>
              <a:rPr lang="en-US" dirty="0"/>
              <a:t>Accept _any_ registration key </a:t>
            </a:r>
          </a:p>
          <a:p>
            <a:pPr lvl="1">
              <a:buFontTx/>
              <a:buChar char="-"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0F1B8A-B3A3-3140-AA50-ACE3B8732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2277" y="1416818"/>
            <a:ext cx="8933661" cy="544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9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C764C0-1D50-C844-8AB3-31D8646351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" r="32312"/>
          <a:stretch/>
        </p:blipFill>
        <p:spPr>
          <a:xfrm>
            <a:off x="0" y="0"/>
            <a:ext cx="2446638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E206995-BC92-B44D-AD27-AE47D723F396}"/>
              </a:ext>
            </a:extLst>
          </p:cNvPr>
          <p:cNvSpPr txBox="1">
            <a:spLocks/>
          </p:cNvSpPr>
          <p:nvPr/>
        </p:nvSpPr>
        <p:spPr>
          <a:xfrm>
            <a:off x="2755555" y="850712"/>
            <a:ext cx="8815863" cy="458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00BFC0"/>
                </a:solidFill>
                <a:latin typeface="Calibri"/>
              </a:rPr>
              <a:t>Registration server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0C2D9FE-AB1A-ED4A-94B2-B0AE03323AB5}"/>
              </a:ext>
            </a:extLst>
          </p:cNvPr>
          <p:cNvSpPr txBox="1">
            <a:spLocks/>
          </p:cNvSpPr>
          <p:nvPr/>
        </p:nvSpPr>
        <p:spPr>
          <a:xfrm>
            <a:off x="2755555" y="1974573"/>
            <a:ext cx="8999123" cy="4710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/>
              <a:t>How complex is the data you send/return?</a:t>
            </a:r>
          </a:p>
          <a:p>
            <a:pPr>
              <a:buFontTx/>
              <a:buChar char="-"/>
            </a:pPr>
            <a:r>
              <a:rPr lang="en-US" dirty="0"/>
              <a:t>How complex is the check?</a:t>
            </a:r>
          </a:p>
        </p:txBody>
      </p:sp>
    </p:spTree>
    <p:extLst>
      <p:ext uri="{BB962C8B-B14F-4D97-AF65-F5344CB8AC3E}">
        <p14:creationId xmlns:p14="http://schemas.microsoft.com/office/powerpoint/2010/main" val="235646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C764C0-1D50-C844-8AB3-31D8646351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" r="32312"/>
          <a:stretch/>
        </p:blipFill>
        <p:spPr>
          <a:xfrm>
            <a:off x="0" y="0"/>
            <a:ext cx="2446638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E206995-BC92-B44D-AD27-AE47D723F396}"/>
              </a:ext>
            </a:extLst>
          </p:cNvPr>
          <p:cNvSpPr txBox="1">
            <a:spLocks/>
          </p:cNvSpPr>
          <p:nvPr/>
        </p:nvSpPr>
        <p:spPr>
          <a:xfrm>
            <a:off x="2755555" y="850712"/>
            <a:ext cx="8815863" cy="458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00BFC0"/>
                </a:solidFill>
                <a:latin typeface="Calibri"/>
              </a:rPr>
              <a:t>Dongle protection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0C2D9FE-AB1A-ED4A-94B2-B0AE03323AB5}"/>
              </a:ext>
            </a:extLst>
          </p:cNvPr>
          <p:cNvSpPr txBox="1">
            <a:spLocks/>
          </p:cNvSpPr>
          <p:nvPr/>
        </p:nvSpPr>
        <p:spPr>
          <a:xfrm>
            <a:off x="2755555" y="1974573"/>
            <a:ext cx="8999123" cy="4710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/>
              <a:t>Bad/simple dongle implementation</a:t>
            </a:r>
          </a:p>
          <a:p>
            <a:pPr>
              <a:buFontTx/>
              <a:buChar char="-"/>
            </a:pPr>
            <a:r>
              <a:rPr lang="en-US" dirty="0"/>
              <a:t>Dongle was implemented correctly but had side-effects</a:t>
            </a:r>
          </a:p>
          <a:p>
            <a:pPr lvl="1">
              <a:buFontTx/>
              <a:buChar char="-"/>
            </a:pPr>
            <a:r>
              <a:rPr lang="en-US" dirty="0" err="1"/>
              <a:t>AutoCad</a:t>
            </a:r>
            <a:r>
              <a:rPr lang="en-US" dirty="0"/>
              <a:t> Dongle problem</a:t>
            </a:r>
          </a:p>
          <a:p>
            <a:pPr lvl="1">
              <a:buFontTx/>
              <a:buChar char="-"/>
            </a:pPr>
            <a:r>
              <a:rPr lang="en-US" dirty="0"/>
              <a:t>Cubase SX Dongle problem (Sentinel)</a:t>
            </a:r>
          </a:p>
        </p:txBody>
      </p:sp>
    </p:spTree>
    <p:extLst>
      <p:ext uri="{BB962C8B-B14F-4D97-AF65-F5344CB8AC3E}">
        <p14:creationId xmlns:p14="http://schemas.microsoft.com/office/powerpoint/2010/main" val="265000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C764C0-1D50-C844-8AB3-31D8646351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" r="32312"/>
          <a:stretch/>
        </p:blipFill>
        <p:spPr>
          <a:xfrm>
            <a:off x="0" y="0"/>
            <a:ext cx="2446638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E206995-BC92-B44D-AD27-AE47D723F396}"/>
              </a:ext>
            </a:extLst>
          </p:cNvPr>
          <p:cNvSpPr txBox="1">
            <a:spLocks/>
          </p:cNvSpPr>
          <p:nvPr/>
        </p:nvSpPr>
        <p:spPr>
          <a:xfrm>
            <a:off x="2755555" y="850712"/>
            <a:ext cx="8815863" cy="458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00BFC0"/>
                </a:solidFill>
                <a:latin typeface="Calibri"/>
              </a:rPr>
              <a:t>Steer Clear of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0C2D9FE-AB1A-ED4A-94B2-B0AE03323AB5}"/>
              </a:ext>
            </a:extLst>
          </p:cNvPr>
          <p:cNvSpPr txBox="1">
            <a:spLocks/>
          </p:cNvSpPr>
          <p:nvPr/>
        </p:nvSpPr>
        <p:spPr>
          <a:xfrm>
            <a:off x="2755555" y="1683028"/>
            <a:ext cx="8999123" cy="222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Nags</a:t>
            </a:r>
          </a:p>
          <a:p>
            <a:r>
              <a:rPr lang="en-US" sz="2200" dirty="0" err="1"/>
              <a:t>IsRegistered</a:t>
            </a:r>
            <a:r>
              <a:rPr lang="en-US" sz="2200" dirty="0"/>
              <a:t> Flag</a:t>
            </a:r>
          </a:p>
          <a:p>
            <a:r>
              <a:rPr lang="en-US" sz="2200" dirty="0"/>
              <a:t>Hardcoded strings like “registration successful”, “invalid license key”</a:t>
            </a:r>
          </a:p>
          <a:p>
            <a:r>
              <a:rPr lang="en-US" sz="2200" dirty="0"/>
              <a:t>Supplying ‘crippled’ version that contains the code</a:t>
            </a:r>
          </a:p>
          <a:p>
            <a:pPr marL="0" indent="0">
              <a:buNone/>
            </a:pPr>
            <a:endParaRPr lang="en-US" sz="2200" dirty="0">
              <a:solidFill>
                <a:srgbClr val="00BFC0"/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rgbClr val="00BFC0"/>
              </a:solidFill>
            </a:endParaRPr>
          </a:p>
          <a:p>
            <a:pPr>
              <a:buFontTx/>
              <a:buChar char="-"/>
            </a:pPr>
            <a:endParaRPr lang="en-US" sz="2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829DAD-67DC-9446-A279-D1E5CA4B2A75}"/>
              </a:ext>
            </a:extLst>
          </p:cNvPr>
          <p:cNvSpPr txBox="1">
            <a:spLocks/>
          </p:cNvSpPr>
          <p:nvPr/>
        </p:nvSpPr>
        <p:spPr>
          <a:xfrm>
            <a:off x="2755555" y="4445836"/>
            <a:ext cx="8999123" cy="17227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annoy the cracker (more!)</a:t>
            </a:r>
          </a:p>
          <a:p>
            <a:r>
              <a:rPr lang="en-US" dirty="0"/>
              <a:t>use the code somehow in the program</a:t>
            </a:r>
          </a:p>
          <a:p>
            <a:r>
              <a:rPr lang="en-US" dirty="0"/>
              <a:t>Don’t rely on system time, check system files,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Self-healing could be a possibility</a:t>
            </a:r>
          </a:p>
          <a:p>
            <a:r>
              <a:rPr lang="en-US" dirty="0"/>
              <a:t>Misbehave (subtle) if code is wrong but don’t alert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BF14776-3728-5048-8979-FA66DC03B1F7}"/>
              </a:ext>
            </a:extLst>
          </p:cNvPr>
          <p:cNvSpPr txBox="1">
            <a:spLocks/>
          </p:cNvSpPr>
          <p:nvPr/>
        </p:nvSpPr>
        <p:spPr>
          <a:xfrm>
            <a:off x="2755553" y="3818777"/>
            <a:ext cx="8815863" cy="3819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00BFC0"/>
                </a:solidFill>
                <a:latin typeface="Calibri"/>
              </a:rPr>
              <a:t>Do</a:t>
            </a:r>
          </a:p>
        </p:txBody>
      </p:sp>
    </p:spTree>
    <p:extLst>
      <p:ext uri="{BB962C8B-B14F-4D97-AF65-F5344CB8AC3E}">
        <p14:creationId xmlns:p14="http://schemas.microsoft.com/office/powerpoint/2010/main" val="344673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C764C0-1D50-C844-8AB3-31D8646351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" r="32312"/>
          <a:stretch/>
        </p:blipFill>
        <p:spPr>
          <a:xfrm>
            <a:off x="0" y="0"/>
            <a:ext cx="2446638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E206995-BC92-B44D-AD27-AE47D723F396}"/>
              </a:ext>
            </a:extLst>
          </p:cNvPr>
          <p:cNvSpPr txBox="1">
            <a:spLocks/>
          </p:cNvSpPr>
          <p:nvPr/>
        </p:nvSpPr>
        <p:spPr>
          <a:xfrm>
            <a:off x="2755555" y="850712"/>
            <a:ext cx="8815863" cy="6694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00BFC0"/>
                </a:solidFill>
                <a:latin typeface="Calibri"/>
              </a:rPr>
              <a:t>What next?</a:t>
            </a:r>
          </a:p>
          <a:p>
            <a:r>
              <a:rPr lang="en-US" sz="2000" dirty="0">
                <a:solidFill>
                  <a:schemeClr val="bg1"/>
                </a:solidFill>
                <a:latin typeface="Calibri"/>
              </a:rPr>
              <a:t>Where do I find further reading material?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0C2D9FE-AB1A-ED4A-94B2-B0AE03323AB5}"/>
              </a:ext>
            </a:extLst>
          </p:cNvPr>
          <p:cNvSpPr txBox="1">
            <a:spLocks/>
          </p:cNvSpPr>
          <p:nvPr/>
        </p:nvSpPr>
        <p:spPr>
          <a:xfrm>
            <a:off x="2755555" y="1974573"/>
            <a:ext cx="8815863" cy="47104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To learn more about this subject there is an array of tutorials. Some of them even discussing specific software. Careful browsing … </a:t>
            </a:r>
          </a:p>
          <a:p>
            <a:pPr marL="0" indent="0">
              <a:buNone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OLD/still valid! </a:t>
            </a:r>
            <a:r>
              <a:rPr lang="en-US" sz="2400" dirty="0"/>
              <a:t>HCU material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+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Fravia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/+ORC (crawled) </a:t>
            </a:r>
            <a:r>
              <a:rPr lang="en-US" sz="2400" dirty="0">
                <a:hlinkClick r:id="rId4"/>
              </a:rPr>
              <a:t>http://acrigs.com/FRAVIA/entran.htm</a:t>
            </a:r>
            <a:r>
              <a:rPr lang="en-US" sz="2400" dirty="0"/>
              <a:t>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r>
              <a:rPr lang="en-US" sz="2400" dirty="0"/>
              <a:t>OLD/still valid! </a:t>
            </a:r>
            <a:r>
              <a:rPr lang="en-US" sz="2400" dirty="0">
                <a:hlinkClick r:id="rId5"/>
              </a:rPr>
              <a:t>www.woodmann.com</a:t>
            </a:r>
            <a:r>
              <a:rPr lang="en-US" sz="2400" dirty="0"/>
              <a:t> web archives of tuts, </a:t>
            </a:r>
            <a:r>
              <a:rPr lang="en-US" sz="2400" dirty="0" err="1"/>
              <a:t>etc</a:t>
            </a:r>
            <a:endParaRPr lang="en-US" sz="2400" dirty="0"/>
          </a:p>
          <a:p>
            <a:r>
              <a:rPr lang="en-US" sz="2400" dirty="0">
                <a:hlinkClick r:id="rId6"/>
              </a:rPr>
              <a:t>https://beginners.re/</a:t>
            </a:r>
            <a:r>
              <a:rPr lang="en-US" sz="2400" dirty="0"/>
              <a:t>  reverse engineering for beginners, free eBook</a:t>
            </a:r>
          </a:p>
          <a:p>
            <a:pPr marL="0" indent="0">
              <a:buNone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0" indent="0">
              <a:buNone/>
            </a:pPr>
            <a:r>
              <a:rPr lang="en-US" dirty="0"/>
              <a:t>Debugging and key-generators: can I come back?	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6162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C764C0-1D50-C844-8AB3-31D8646351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" r="32312"/>
          <a:stretch/>
        </p:blipFill>
        <p:spPr>
          <a:xfrm>
            <a:off x="0" y="0"/>
            <a:ext cx="2446638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E206995-BC92-B44D-AD27-AE47D723F396}"/>
              </a:ext>
            </a:extLst>
          </p:cNvPr>
          <p:cNvSpPr txBox="1">
            <a:spLocks/>
          </p:cNvSpPr>
          <p:nvPr/>
        </p:nvSpPr>
        <p:spPr>
          <a:xfrm>
            <a:off x="2755555" y="850712"/>
            <a:ext cx="8815863" cy="458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BFC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Disclaimer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0C2D9FE-AB1A-ED4A-94B2-B0AE03323AB5}"/>
              </a:ext>
            </a:extLst>
          </p:cNvPr>
          <p:cNvSpPr txBox="1">
            <a:spLocks/>
          </p:cNvSpPr>
          <p:nvPr/>
        </p:nvSpPr>
        <p:spPr>
          <a:xfrm>
            <a:off x="2755555" y="1605522"/>
            <a:ext cx="8815863" cy="3918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content and views in this presentation are in no relation to my employer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 know nothing! – the content is not based on any training, rather my own observations and experiments from a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time back (yet still relevant)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850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C764C0-1D50-C844-8AB3-31D8646351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" r="32312"/>
          <a:stretch/>
        </p:blipFill>
        <p:spPr>
          <a:xfrm>
            <a:off x="0" y="0"/>
            <a:ext cx="244663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0E17FB-6BA8-CA4A-8757-3DFBB335B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762"/>
            <a:ext cx="8464458" cy="686176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E206995-BC92-B44D-AD27-AE47D723F396}"/>
              </a:ext>
            </a:extLst>
          </p:cNvPr>
          <p:cNvSpPr txBox="1">
            <a:spLocks/>
          </p:cNvSpPr>
          <p:nvPr/>
        </p:nvSpPr>
        <p:spPr>
          <a:xfrm>
            <a:off x="9090992" y="180761"/>
            <a:ext cx="2941982" cy="5746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00BFC0"/>
                </a:solidFill>
                <a:latin typeface="Calibri"/>
              </a:rPr>
              <a:t>Piracy rate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3E5FBA5-AF51-B54B-ADCF-DAB6B2BEF28F}"/>
              </a:ext>
            </a:extLst>
          </p:cNvPr>
          <p:cNvSpPr txBox="1">
            <a:spLocks/>
          </p:cNvSpPr>
          <p:nvPr/>
        </p:nvSpPr>
        <p:spPr>
          <a:xfrm>
            <a:off x="9118411" y="1115859"/>
            <a:ext cx="2914564" cy="2287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Ireland</a:t>
            </a:r>
            <a:r>
              <a:rPr lang="en-US" dirty="0">
                <a:solidFill>
                  <a:sysClr val="window" lastClr="FFFFFF"/>
                </a:solidFill>
                <a:latin typeface="Calibri"/>
              </a:rPr>
              <a:t>: 32%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 err="1">
                <a:solidFill>
                  <a:sysClr val="window" lastClr="FFFFFF"/>
                </a:solidFill>
                <a:latin typeface="Calibri"/>
              </a:rPr>
              <a:t>WEurope</a:t>
            </a:r>
            <a:r>
              <a:rPr lang="en-US" dirty="0">
                <a:solidFill>
                  <a:sysClr val="window" lastClr="FFFFFF"/>
                </a:solidFill>
                <a:latin typeface="Calibri"/>
              </a:rPr>
              <a:t>: 28%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Worldwide: 39%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>
                <a:solidFill>
                  <a:sysClr val="window" lastClr="FFFFFF"/>
                </a:solidFill>
                <a:latin typeface="Calibri"/>
              </a:rPr>
              <a:t>BRIC: 64%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6F23E0-4AC6-D94B-9445-1F0DB94D5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3739" y="4585253"/>
            <a:ext cx="4640089" cy="2272748"/>
          </a:xfrm>
          <a:prstGeom prst="rect">
            <a:avLst/>
          </a:prstGeom>
          <a:ln w="57150">
            <a:solidFill>
              <a:srgbClr val="00BFC0"/>
            </a:solidFill>
          </a:ln>
        </p:spPr>
      </p:pic>
    </p:spTree>
    <p:extLst>
      <p:ext uri="{BB962C8B-B14F-4D97-AF65-F5344CB8AC3E}">
        <p14:creationId xmlns:p14="http://schemas.microsoft.com/office/powerpoint/2010/main" val="126583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push/>
      </p:transition>
    </mc:Choice>
    <mc:Fallback xmlns="">
      <p:transition>
        <p:push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C764C0-1D50-C844-8AB3-31D8646351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" r="32312"/>
          <a:stretch/>
        </p:blipFill>
        <p:spPr>
          <a:xfrm>
            <a:off x="0" y="0"/>
            <a:ext cx="2446638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E206995-BC92-B44D-AD27-AE47D723F396}"/>
              </a:ext>
            </a:extLst>
          </p:cNvPr>
          <p:cNvSpPr txBox="1">
            <a:spLocks/>
          </p:cNvSpPr>
          <p:nvPr/>
        </p:nvSpPr>
        <p:spPr>
          <a:xfrm>
            <a:off x="2755555" y="850712"/>
            <a:ext cx="8815863" cy="458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00BFC0"/>
                </a:solidFill>
                <a:latin typeface="Calibri"/>
              </a:rPr>
              <a:t>Software Cracking – Reverse Engineering</a:t>
            </a:r>
          </a:p>
          <a:p>
            <a:r>
              <a:rPr lang="en-US" sz="2400" dirty="0">
                <a:solidFill>
                  <a:schemeClr val="bg1"/>
                </a:solidFill>
                <a:latin typeface="Calibri"/>
              </a:rPr>
              <a:t>Why should we know about this subject?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0C2D9FE-AB1A-ED4A-94B2-B0AE03323AB5}"/>
              </a:ext>
            </a:extLst>
          </p:cNvPr>
          <p:cNvSpPr txBox="1">
            <a:spLocks/>
          </p:cNvSpPr>
          <p:nvPr/>
        </p:nvSpPr>
        <p:spPr>
          <a:xfrm>
            <a:off x="2755555" y="1974574"/>
            <a:ext cx="8340813" cy="37238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BFC0"/>
                </a:solidFill>
                <a:ea typeface="+mj-ea"/>
                <a:cs typeface="+mj-cs"/>
              </a:rPr>
              <a:t>You might be a software developer</a:t>
            </a:r>
          </a:p>
          <a:p>
            <a:pPr marL="0" indent="0">
              <a:buNone/>
            </a:pPr>
            <a:r>
              <a:rPr lang="en-US" dirty="0">
                <a:solidFill>
                  <a:srgbClr val="00BFC0"/>
                </a:solidFill>
                <a:ea typeface="+mj-ea"/>
                <a:cs typeface="+mj-cs"/>
              </a:rPr>
              <a:t>	</a:t>
            </a:r>
            <a:r>
              <a:rPr lang="en-US" dirty="0">
                <a:ea typeface="+mj-ea"/>
                <a:cs typeface="+mj-cs"/>
              </a:rPr>
              <a:t>nothing wrong with checking your own code</a:t>
            </a:r>
          </a:p>
          <a:p>
            <a:r>
              <a:rPr lang="en-US" dirty="0">
                <a:solidFill>
                  <a:srgbClr val="00BFC0"/>
                </a:solidFill>
              </a:rPr>
              <a:t>You might be offering  such services</a:t>
            </a:r>
          </a:p>
          <a:p>
            <a:pPr marL="457200" lvl="1" indent="0">
              <a:buNone/>
            </a:pPr>
            <a:r>
              <a:rPr lang="en-US" dirty="0"/>
              <a:t>	white hat!</a:t>
            </a:r>
            <a:endParaRPr lang="en-US" dirty="0">
              <a:solidFill>
                <a:srgbClr val="00BFC0"/>
              </a:solidFill>
            </a:endParaRPr>
          </a:p>
          <a:p>
            <a:r>
              <a:rPr lang="en-US" dirty="0">
                <a:solidFill>
                  <a:srgbClr val="00BFC0"/>
                </a:solidFill>
              </a:rPr>
              <a:t>Learn/Understanding Protocols and Processes</a:t>
            </a:r>
          </a:p>
          <a:p>
            <a:pPr marL="0" indent="0">
              <a:buNone/>
            </a:pPr>
            <a:r>
              <a:rPr lang="en-US" dirty="0">
                <a:solidFill>
                  <a:srgbClr val="00BFC0"/>
                </a:solidFill>
              </a:rPr>
              <a:t>	</a:t>
            </a:r>
            <a:r>
              <a:rPr lang="en-US" dirty="0"/>
              <a:t>Troubleshooting and Implementation (grey area!)</a:t>
            </a:r>
          </a:p>
          <a:p>
            <a:r>
              <a:rPr lang="en-US" dirty="0">
                <a:solidFill>
                  <a:srgbClr val="00BFC0"/>
                </a:solidFill>
              </a:rPr>
              <a:t>Dissecting Malicious Code</a:t>
            </a:r>
          </a:p>
          <a:p>
            <a:pPr marL="0" indent="0">
              <a:buNone/>
            </a:pPr>
            <a:r>
              <a:rPr lang="en-US" dirty="0">
                <a:solidFill>
                  <a:srgbClr val="00BFC0"/>
                </a:solidFill>
              </a:rPr>
              <a:t>	</a:t>
            </a:r>
            <a:r>
              <a:rPr lang="en-US" dirty="0"/>
              <a:t>Malware, Security industry and Security Consultants </a:t>
            </a:r>
          </a:p>
          <a:p>
            <a:pPr lvl="0">
              <a:defRPr/>
            </a:pPr>
            <a:endParaRPr lang="en-US" sz="4000" dirty="0">
              <a:solidFill>
                <a:sysClr val="window" lastClr="FFFFFF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333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C764C0-1D50-C844-8AB3-31D8646351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" r="32312"/>
          <a:stretch/>
        </p:blipFill>
        <p:spPr>
          <a:xfrm>
            <a:off x="0" y="0"/>
            <a:ext cx="2446638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E206995-BC92-B44D-AD27-AE47D723F396}"/>
              </a:ext>
            </a:extLst>
          </p:cNvPr>
          <p:cNvSpPr txBox="1">
            <a:spLocks/>
          </p:cNvSpPr>
          <p:nvPr/>
        </p:nvSpPr>
        <p:spPr>
          <a:xfrm>
            <a:off x="2755555" y="850712"/>
            <a:ext cx="8815863" cy="458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00BFC0"/>
                </a:solidFill>
                <a:latin typeface="Calibri"/>
              </a:rPr>
              <a:t>Warez Groups</a:t>
            </a:r>
          </a:p>
          <a:p>
            <a:r>
              <a:rPr lang="en-US" sz="2400" dirty="0">
                <a:solidFill>
                  <a:schemeClr val="bg1"/>
                </a:solidFill>
                <a:latin typeface="Calibri"/>
              </a:rPr>
              <a:t>Release Model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0C2D9FE-AB1A-ED4A-94B2-B0AE03323AB5}"/>
              </a:ext>
            </a:extLst>
          </p:cNvPr>
          <p:cNvSpPr txBox="1">
            <a:spLocks/>
          </p:cNvSpPr>
          <p:nvPr/>
        </p:nvSpPr>
        <p:spPr>
          <a:xfrm>
            <a:off x="2755555" y="1794510"/>
            <a:ext cx="9436445" cy="48904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BFC0"/>
                </a:solidFill>
                <a:latin typeface="Calibri"/>
                <a:ea typeface="+mj-ea"/>
                <a:cs typeface="+mj-cs"/>
              </a:rPr>
              <a:t>From BBS days</a:t>
            </a:r>
          </a:p>
          <a:p>
            <a:pPr lvl="1"/>
            <a:r>
              <a:rPr lang="en-US" dirty="0"/>
              <a:t>if you want to download you need to upload first -&gt; credits (1:x ratio)</a:t>
            </a:r>
          </a:p>
          <a:p>
            <a:pPr lvl="1"/>
            <a:r>
              <a:rPr lang="en-US" dirty="0"/>
              <a:t>Site owner does not want duplicates -&gt; </a:t>
            </a:r>
            <a:r>
              <a:rPr lang="en-US" dirty="0" err="1"/>
              <a:t>dupecheck</a:t>
            </a:r>
            <a:endParaRPr lang="en-US" dirty="0"/>
          </a:p>
          <a:p>
            <a:pPr lvl="1"/>
            <a:r>
              <a:rPr lang="en-US" dirty="0"/>
              <a:t>Release process (automated, </a:t>
            </a:r>
            <a:r>
              <a:rPr lang="en-US" dirty="0" err="1"/>
              <a:t>file_id.diz</a:t>
            </a:r>
            <a:r>
              <a:rPr lang="en-US" dirty="0"/>
              <a:t>, </a:t>
            </a:r>
            <a:r>
              <a:rPr lang="en-US" dirty="0" err="1"/>
              <a:t>release.nfo</a:t>
            </a:r>
            <a:r>
              <a:rPr lang="en-US" dirty="0"/>
              <a:t>) -&gt; release DB entry</a:t>
            </a:r>
            <a:r>
              <a:rPr lang="en-US" i="1" dirty="0"/>
              <a:t> </a:t>
            </a:r>
            <a:r>
              <a:rPr lang="en-US" dirty="0"/>
              <a:t>and nuke</a:t>
            </a:r>
          </a:p>
          <a:p>
            <a:r>
              <a:rPr lang="en-US" dirty="0">
                <a:solidFill>
                  <a:srgbClr val="00BFC0"/>
                </a:solidFill>
                <a:latin typeface="Calibri"/>
                <a:ea typeface="+mj-ea"/>
                <a:cs typeface="+mj-cs"/>
              </a:rPr>
              <a:t>Internet Killed The BBS-star … (people like browsers - mid 1990s)</a:t>
            </a:r>
          </a:p>
          <a:p>
            <a:pPr lvl="1"/>
            <a:r>
              <a:rPr lang="en-US" dirty="0">
                <a:latin typeface="Calibri"/>
                <a:ea typeface="+mj-ea"/>
                <a:cs typeface="+mj-cs"/>
              </a:rPr>
              <a:t>Release structure remained, modem direct access replaced with FTP/FXP</a:t>
            </a:r>
          </a:p>
          <a:p>
            <a:pPr lvl="1"/>
            <a:r>
              <a:rPr lang="en-US" dirty="0">
                <a:latin typeface="Calibri"/>
                <a:ea typeface="+mj-ea"/>
                <a:cs typeface="+mj-cs"/>
              </a:rPr>
              <a:t>IRC became communication platform with interop to </a:t>
            </a:r>
            <a:r>
              <a:rPr lang="en-US" dirty="0" err="1">
                <a:latin typeface="Calibri"/>
                <a:ea typeface="+mj-ea"/>
                <a:cs typeface="+mj-cs"/>
              </a:rPr>
              <a:t>topsites</a:t>
            </a:r>
            <a:endParaRPr lang="en-US" dirty="0">
              <a:latin typeface="Calibri"/>
              <a:ea typeface="+mj-ea"/>
              <a:cs typeface="+mj-cs"/>
            </a:endParaRPr>
          </a:p>
          <a:p>
            <a:pPr lvl="1"/>
            <a:r>
              <a:rPr lang="en-US" dirty="0">
                <a:latin typeface="Calibri"/>
                <a:ea typeface="+mj-ea"/>
                <a:cs typeface="+mj-cs"/>
              </a:rPr>
              <a:t>Warez groups use specific ftp for initial release ‘</a:t>
            </a:r>
            <a:r>
              <a:rPr lang="en-US" dirty="0" err="1">
                <a:latin typeface="Calibri"/>
                <a:ea typeface="+mj-ea"/>
                <a:cs typeface="+mj-cs"/>
              </a:rPr>
              <a:t>affil</a:t>
            </a:r>
            <a:r>
              <a:rPr lang="en-US" dirty="0">
                <a:latin typeface="Calibri"/>
                <a:ea typeface="+mj-ea"/>
                <a:cs typeface="+mj-cs"/>
              </a:rPr>
              <a:t>’</a:t>
            </a:r>
            <a:endParaRPr lang="en-US" dirty="0"/>
          </a:p>
          <a:p>
            <a:pPr lvl="0">
              <a:defRPr/>
            </a:pPr>
            <a:endParaRPr lang="en-US" sz="4000" dirty="0">
              <a:solidFill>
                <a:sysClr val="window" lastClr="FFFFFF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144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C764C0-1D50-C844-8AB3-31D8646351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" r="32312"/>
          <a:stretch/>
        </p:blipFill>
        <p:spPr>
          <a:xfrm>
            <a:off x="0" y="0"/>
            <a:ext cx="2446638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E206995-BC92-B44D-AD27-AE47D723F396}"/>
              </a:ext>
            </a:extLst>
          </p:cNvPr>
          <p:cNvSpPr txBox="1">
            <a:spLocks/>
          </p:cNvSpPr>
          <p:nvPr/>
        </p:nvSpPr>
        <p:spPr>
          <a:xfrm>
            <a:off x="2755555" y="850712"/>
            <a:ext cx="8815863" cy="458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00BFC0"/>
                </a:solidFill>
                <a:latin typeface="Calibri"/>
              </a:rPr>
              <a:t>Warez Groups</a:t>
            </a:r>
          </a:p>
          <a:p>
            <a:r>
              <a:rPr lang="en-US" sz="2400" dirty="0">
                <a:solidFill>
                  <a:schemeClr val="bg1"/>
                </a:solidFill>
                <a:latin typeface="Calibri"/>
              </a:rPr>
              <a:t>The organization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0C2D9FE-AB1A-ED4A-94B2-B0AE03323AB5}"/>
              </a:ext>
            </a:extLst>
          </p:cNvPr>
          <p:cNvSpPr txBox="1">
            <a:spLocks/>
          </p:cNvSpPr>
          <p:nvPr/>
        </p:nvSpPr>
        <p:spPr>
          <a:xfrm>
            <a:off x="2755555" y="1794510"/>
            <a:ext cx="9005915" cy="489049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BFC0"/>
                </a:solidFill>
                <a:latin typeface="Calibri"/>
                <a:ea typeface="+mj-ea"/>
                <a:cs typeface="+mj-cs"/>
              </a:rPr>
              <a:t>Leader</a:t>
            </a:r>
            <a:endParaRPr lang="en-US" dirty="0"/>
          </a:p>
          <a:p>
            <a:pPr marL="800100" lvl="2" indent="0">
              <a:buNone/>
            </a:pPr>
            <a:r>
              <a:rPr lang="en-US" dirty="0"/>
              <a:t>Public relations, decide and prioritize, last word</a:t>
            </a:r>
          </a:p>
          <a:p>
            <a:r>
              <a:rPr lang="en-US" dirty="0">
                <a:solidFill>
                  <a:srgbClr val="00BFC0"/>
                </a:solidFill>
                <a:latin typeface="Calibri"/>
                <a:ea typeface="+mj-ea"/>
                <a:cs typeface="+mj-cs"/>
              </a:rPr>
              <a:t>Supplier</a:t>
            </a:r>
            <a:endParaRPr lang="en-US" dirty="0"/>
          </a:p>
          <a:p>
            <a:pPr marL="800100" lvl="2" indent="0">
              <a:buNone/>
            </a:pPr>
            <a:r>
              <a:rPr lang="en-US" dirty="0"/>
              <a:t>sources ‘fresh’ software. 0-day</a:t>
            </a:r>
          </a:p>
          <a:p>
            <a:r>
              <a:rPr lang="en-US" dirty="0">
                <a:solidFill>
                  <a:srgbClr val="00BFC0"/>
                </a:solidFill>
                <a:latin typeface="Calibri"/>
                <a:ea typeface="+mj-ea"/>
                <a:cs typeface="+mj-cs"/>
              </a:rPr>
              <a:t>Cracker</a:t>
            </a:r>
            <a:endParaRPr lang="en-US" dirty="0"/>
          </a:p>
          <a:p>
            <a:pPr marL="800100" lvl="2" indent="0">
              <a:buNone/>
            </a:pPr>
            <a:r>
              <a:rPr lang="en-US" dirty="0"/>
              <a:t>removes copy protection, license requirement</a:t>
            </a:r>
          </a:p>
          <a:p>
            <a:r>
              <a:rPr lang="en-US" dirty="0">
                <a:solidFill>
                  <a:srgbClr val="00BFC0"/>
                </a:solidFill>
              </a:rPr>
              <a:t>Packager</a:t>
            </a:r>
            <a:endParaRPr lang="en-US" dirty="0"/>
          </a:p>
          <a:p>
            <a:pPr marL="800100" lvl="2" indent="0">
              <a:buNone/>
            </a:pPr>
            <a:r>
              <a:rPr lang="en-US" dirty="0">
                <a:latin typeface="Calibri"/>
                <a:ea typeface="+mj-ea"/>
                <a:cs typeface="+mj-cs"/>
              </a:rPr>
              <a:t>Adds </a:t>
            </a:r>
            <a:r>
              <a:rPr lang="en-US" dirty="0" err="1">
                <a:latin typeface="Calibri"/>
                <a:ea typeface="+mj-ea"/>
                <a:cs typeface="+mj-cs"/>
              </a:rPr>
              <a:t>nfo</a:t>
            </a:r>
            <a:r>
              <a:rPr lang="en-US" dirty="0">
                <a:latin typeface="Calibri"/>
                <a:ea typeface="+mj-ea"/>
                <a:cs typeface="+mj-cs"/>
              </a:rPr>
              <a:t> and </a:t>
            </a:r>
            <a:r>
              <a:rPr lang="en-US" dirty="0" err="1">
                <a:latin typeface="Calibri"/>
                <a:ea typeface="+mj-ea"/>
                <a:cs typeface="+mj-cs"/>
              </a:rPr>
              <a:t>file_id.diz</a:t>
            </a:r>
            <a:r>
              <a:rPr lang="en-US" dirty="0">
                <a:latin typeface="Calibri"/>
                <a:ea typeface="+mj-ea"/>
                <a:cs typeface="+mj-cs"/>
              </a:rPr>
              <a:t>, wraps, </a:t>
            </a:r>
            <a:r>
              <a:rPr lang="en-US" dirty="0" err="1">
                <a:latin typeface="Calibri"/>
                <a:ea typeface="+mj-ea"/>
                <a:cs typeface="+mj-cs"/>
              </a:rPr>
              <a:t>dupecheck</a:t>
            </a:r>
            <a:r>
              <a:rPr lang="en-US" dirty="0">
                <a:latin typeface="Calibri"/>
                <a:ea typeface="+mj-ea"/>
                <a:cs typeface="+mj-cs"/>
              </a:rPr>
              <a:t>. Avoid Nuke. Often also uploader</a:t>
            </a:r>
          </a:p>
          <a:p>
            <a:r>
              <a:rPr lang="en-US" dirty="0">
                <a:solidFill>
                  <a:srgbClr val="00BFC0"/>
                </a:solidFill>
                <a:latin typeface="Calibri"/>
                <a:ea typeface="+mj-ea"/>
                <a:cs typeface="+mj-cs"/>
              </a:rPr>
              <a:t>Tester</a:t>
            </a:r>
            <a:endParaRPr lang="en-US" dirty="0"/>
          </a:p>
          <a:p>
            <a:pPr marL="800100" lvl="2" indent="0">
              <a:buNone/>
            </a:pPr>
            <a:r>
              <a:rPr lang="en-US" dirty="0"/>
              <a:t>verifies software is successfully cracked/packaged, often also tested by supplier</a:t>
            </a:r>
          </a:p>
          <a:p>
            <a:r>
              <a:rPr lang="en-US" dirty="0">
                <a:solidFill>
                  <a:srgbClr val="00BFC0"/>
                </a:solidFill>
                <a:latin typeface="Calibri"/>
                <a:ea typeface="+mj-ea"/>
                <a:cs typeface="+mj-cs"/>
              </a:rPr>
              <a:t>Network</a:t>
            </a:r>
            <a:r>
              <a:rPr lang="en-US" b="1" dirty="0">
                <a:solidFill>
                  <a:srgbClr val="00BFC0"/>
                </a:solidFill>
              </a:rPr>
              <a:t> </a:t>
            </a:r>
            <a:r>
              <a:rPr lang="en-US" dirty="0">
                <a:solidFill>
                  <a:srgbClr val="00BFC0"/>
                </a:solidFill>
                <a:latin typeface="Calibri"/>
                <a:ea typeface="+mj-ea"/>
                <a:cs typeface="+mj-cs"/>
              </a:rPr>
              <a:t>guy</a:t>
            </a:r>
            <a:endParaRPr lang="en-US" dirty="0"/>
          </a:p>
          <a:p>
            <a:pPr marL="800100" lvl="2" indent="0">
              <a:buNone/>
            </a:pPr>
            <a:r>
              <a:rPr lang="en-US" dirty="0"/>
              <a:t>IRC and bots, FXP board member, organizes </a:t>
            </a:r>
            <a:r>
              <a:rPr lang="en-US" dirty="0" err="1"/>
              <a:t>affils</a:t>
            </a:r>
            <a:r>
              <a:rPr lang="en-US" dirty="0"/>
              <a:t>, access, provides BNC (bounced ftp/</a:t>
            </a:r>
            <a:r>
              <a:rPr lang="en-US" dirty="0" err="1"/>
              <a:t>irc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lvl="0">
              <a:defRPr/>
            </a:pPr>
            <a:endParaRPr lang="en-US" sz="4000" dirty="0">
              <a:solidFill>
                <a:sysClr val="window" lastClr="FFFFFF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437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push/>
      </p:transition>
    </mc:Choice>
    <mc:Fallback xmlns="">
      <p:transition>
        <p:push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C764C0-1D50-C844-8AB3-31D8646351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" r="32312"/>
          <a:stretch/>
        </p:blipFill>
        <p:spPr>
          <a:xfrm>
            <a:off x="0" y="0"/>
            <a:ext cx="2446638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E206995-BC92-B44D-AD27-AE47D723F396}"/>
              </a:ext>
            </a:extLst>
          </p:cNvPr>
          <p:cNvSpPr txBox="1">
            <a:spLocks/>
          </p:cNvSpPr>
          <p:nvPr/>
        </p:nvSpPr>
        <p:spPr>
          <a:xfrm>
            <a:off x="2755555" y="850712"/>
            <a:ext cx="8815863" cy="458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00BFC0"/>
                </a:solidFill>
                <a:latin typeface="Calibri"/>
              </a:rPr>
              <a:t>Cracking Groups (Warez groups)</a:t>
            </a:r>
          </a:p>
          <a:p>
            <a:r>
              <a:rPr lang="en-US" sz="2400" dirty="0">
                <a:solidFill>
                  <a:schemeClr val="bg1"/>
                </a:solidFill>
                <a:latin typeface="Calibri"/>
              </a:rPr>
              <a:t>Why?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0C2D9FE-AB1A-ED4A-94B2-B0AE03323AB5}"/>
              </a:ext>
            </a:extLst>
          </p:cNvPr>
          <p:cNvSpPr txBox="1">
            <a:spLocks/>
          </p:cNvSpPr>
          <p:nvPr/>
        </p:nvSpPr>
        <p:spPr>
          <a:xfrm>
            <a:off x="2755555" y="1794510"/>
            <a:ext cx="9005915" cy="4890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BFC0"/>
                </a:solidFill>
                <a:latin typeface="Calibri"/>
                <a:ea typeface="+mj-ea"/>
                <a:cs typeface="+mj-cs"/>
              </a:rPr>
              <a:t>Because they can</a:t>
            </a:r>
            <a:r>
              <a:rPr lang="en-US" dirty="0"/>
              <a:t> </a:t>
            </a:r>
          </a:p>
          <a:p>
            <a:pPr marL="800100" lvl="2" indent="0">
              <a:buNone/>
            </a:pPr>
            <a:r>
              <a:rPr lang="en-US" dirty="0"/>
              <a:t>challenge of cracking/succeeding</a:t>
            </a:r>
          </a:p>
          <a:p>
            <a:r>
              <a:rPr lang="en-US" dirty="0">
                <a:solidFill>
                  <a:srgbClr val="00BFC0"/>
                </a:solidFill>
                <a:latin typeface="Calibri"/>
                <a:ea typeface="+mj-ea"/>
                <a:cs typeface="+mj-cs"/>
              </a:rPr>
              <a:t>Status</a:t>
            </a:r>
            <a:r>
              <a:rPr lang="en-US" dirty="0"/>
              <a:t> </a:t>
            </a:r>
          </a:p>
          <a:p>
            <a:pPr marL="800100" lvl="2" indent="0">
              <a:buNone/>
            </a:pPr>
            <a:r>
              <a:rPr lang="en-US" dirty="0"/>
              <a:t>Bragging rights in the warez scene</a:t>
            </a:r>
          </a:p>
          <a:p>
            <a:r>
              <a:rPr lang="en-US" dirty="0">
                <a:solidFill>
                  <a:srgbClr val="00BFC0"/>
                </a:solidFill>
                <a:latin typeface="Calibri"/>
                <a:ea typeface="+mj-ea"/>
                <a:cs typeface="+mj-cs"/>
              </a:rPr>
              <a:t>Benefits</a:t>
            </a:r>
            <a:r>
              <a:rPr lang="en-US" dirty="0"/>
              <a:t> </a:t>
            </a:r>
          </a:p>
          <a:p>
            <a:pPr marL="800100" lvl="2" indent="0">
              <a:buNone/>
            </a:pPr>
            <a:r>
              <a:rPr lang="en-US" dirty="0"/>
              <a:t>Safe, fast access to everything – Warez addiction</a:t>
            </a:r>
          </a:p>
          <a:p>
            <a:r>
              <a:rPr lang="en-US" dirty="0">
                <a:solidFill>
                  <a:srgbClr val="00BFC0"/>
                </a:solidFill>
                <a:latin typeface="Calibri"/>
                <a:ea typeface="+mj-ea"/>
                <a:cs typeface="+mj-cs"/>
              </a:rPr>
              <a:t>Monetary?</a:t>
            </a:r>
            <a:r>
              <a:rPr lang="en-US" dirty="0"/>
              <a:t> </a:t>
            </a:r>
          </a:p>
          <a:p>
            <a:pPr marL="800100" lvl="2" indent="0">
              <a:buNone/>
            </a:pPr>
            <a:r>
              <a:rPr lang="en-US" dirty="0"/>
              <a:t>individuals downloading and toasting, </a:t>
            </a:r>
            <a:r>
              <a:rPr lang="en-US" dirty="0" err="1"/>
              <a:t>warezgroups</a:t>
            </a:r>
            <a:r>
              <a:rPr lang="en-US" dirty="0"/>
              <a:t> typically hate their stuff being leaked to public (</a:t>
            </a:r>
            <a:r>
              <a:rPr lang="en-US" dirty="0" err="1"/>
              <a:t>piratebay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 or worse - sold)  -- mostly couriers?!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48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push/>
      </p:transition>
    </mc:Choice>
    <mc:Fallback xmlns="">
      <p:transition>
        <p:push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E206995-BC92-B44D-AD27-AE47D723F396}"/>
              </a:ext>
            </a:extLst>
          </p:cNvPr>
          <p:cNvSpPr txBox="1">
            <a:spLocks/>
          </p:cNvSpPr>
          <p:nvPr/>
        </p:nvSpPr>
        <p:spPr>
          <a:xfrm>
            <a:off x="476181" y="506155"/>
            <a:ext cx="8815863" cy="458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00BFC0"/>
                </a:solidFill>
                <a:latin typeface="Calibri"/>
              </a:rPr>
              <a:t>Windows Applications</a:t>
            </a:r>
          </a:p>
          <a:p>
            <a:r>
              <a:rPr lang="en-US" sz="2400" dirty="0">
                <a:solidFill>
                  <a:schemeClr val="bg1"/>
                </a:solidFill>
                <a:latin typeface="Calibri"/>
              </a:rPr>
              <a:t>Visual Studio, C++, Assembly, Machine Code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80A3522-2C2D-3741-84D8-DA0883F9F079}"/>
              </a:ext>
            </a:extLst>
          </p:cNvPr>
          <p:cNvGrpSpPr/>
          <p:nvPr/>
        </p:nvGrpSpPr>
        <p:grpSpPr>
          <a:xfrm>
            <a:off x="3909391" y="925011"/>
            <a:ext cx="8282609" cy="5936451"/>
            <a:chOff x="3909391" y="925011"/>
            <a:chExt cx="8282609" cy="593645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10DE7A3-C4DF-4D4B-8B85-D3AC3A20D37B}"/>
                </a:ext>
              </a:extLst>
            </p:cNvPr>
            <p:cNvSpPr/>
            <p:nvPr/>
          </p:nvSpPr>
          <p:spPr>
            <a:xfrm>
              <a:off x="8057850" y="1063654"/>
              <a:ext cx="124758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Libraries</a:t>
              </a:r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BAECECD-7429-024D-91A0-EEA407A82F38}"/>
                </a:ext>
              </a:extLst>
            </p:cNvPr>
            <p:cNvSpPr/>
            <p:nvPr/>
          </p:nvSpPr>
          <p:spPr>
            <a:xfrm>
              <a:off x="7221798" y="3723862"/>
              <a:ext cx="4970201" cy="31376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CDE026B-40C3-5649-B850-AA6A20ABEAB6}"/>
                </a:ext>
              </a:extLst>
            </p:cNvPr>
            <p:cNvSpPr/>
            <p:nvPr/>
          </p:nvSpPr>
          <p:spPr>
            <a:xfrm>
              <a:off x="9939130" y="925011"/>
              <a:ext cx="2252870" cy="348796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1F817C2-6E52-6544-AAC1-108DE4373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89321" y="1538461"/>
              <a:ext cx="784644" cy="784644"/>
            </a:xfrm>
            <a:prstGeom prst="rect">
              <a:avLst/>
            </a:prstGeom>
          </p:spPr>
        </p:pic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621B21FE-94ED-7444-9ABC-2373A4579F0D}"/>
                </a:ext>
              </a:extLst>
            </p:cNvPr>
            <p:cNvSpPr/>
            <p:nvPr/>
          </p:nvSpPr>
          <p:spPr>
            <a:xfrm>
              <a:off x="3909391" y="2328291"/>
              <a:ext cx="6315595" cy="545005"/>
            </a:xfrm>
            <a:prstGeom prst="rightArrow">
              <a:avLst/>
            </a:prstGeom>
            <a:solidFill>
              <a:srgbClr val="00BFC0"/>
            </a:solidFill>
            <a:ln w="76200">
              <a:solidFill>
                <a:srgbClr val="00BF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C-Compiler and linker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8404FD6-2CC6-1049-AD70-7EB4C19852AC}"/>
                </a:ext>
              </a:extLst>
            </p:cNvPr>
            <p:cNvSpPr/>
            <p:nvPr/>
          </p:nvSpPr>
          <p:spPr>
            <a:xfrm>
              <a:off x="10224986" y="1194011"/>
              <a:ext cx="182306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Portable Executable (PE)</a:t>
              </a:r>
              <a:endParaRPr lang="en-US" sz="1400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9D28284-7F1C-1541-B7F8-EFD6B1C16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21875" y="2116646"/>
              <a:ext cx="1016000" cy="1016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B88DCCA-7803-CB47-A1C5-477BA43C0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91956" y="3979459"/>
              <a:ext cx="4700044" cy="2878541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BE0720D-FBF9-9E4E-A09F-FE49A72CB8A2}"/>
              </a:ext>
            </a:extLst>
          </p:cNvPr>
          <p:cNvSpPr/>
          <p:nvPr/>
        </p:nvSpPr>
        <p:spPr>
          <a:xfrm>
            <a:off x="553758" y="1375837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C586C0"/>
                </a:solidFill>
                <a:latin typeface="Menlo" panose="020B0609030804020204" pitchFamily="49" charset="0"/>
              </a:rPr>
              <a:t>#include</a:t>
            </a:r>
            <a:r>
              <a:rPr lang="en-US" sz="1400" dirty="0">
                <a:solidFill>
                  <a:srgbClr val="569CD6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Menlo" panose="020B0609030804020204" pitchFamily="49" charset="0"/>
              </a:rPr>
              <a:t>&lt;</a:t>
            </a:r>
            <a:r>
              <a:rPr lang="en-US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stdio.h</a:t>
            </a:r>
            <a:r>
              <a:rPr lang="en-US" sz="1400" dirty="0">
                <a:solidFill>
                  <a:srgbClr val="CE9178"/>
                </a:solidFill>
                <a:latin typeface="Menlo" panose="020B0609030804020204" pitchFamily="49" charset="0"/>
              </a:rPr>
              <a:t>&gt;</a:t>
            </a:r>
            <a:endParaRPr lang="en-US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int</a:t>
            </a:r>
            <a:r>
              <a:rPr lang="en-US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en-US" sz="14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US" sz="1400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</a:p>
          <a:p>
            <a:pPr lvl="1"/>
            <a:r>
              <a:rPr lang="en-US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int</a:t>
            </a:r>
            <a:r>
              <a:rPr lang="en-US" sz="1400" dirty="0">
                <a:solidFill>
                  <a:srgbClr val="D4D4D4"/>
                </a:solidFill>
                <a:latin typeface="Menlo" panose="020B0609030804020204" pitchFamily="49" charset="0"/>
              </a:rPr>
              <a:t> a=</a:t>
            </a:r>
            <a:r>
              <a:rPr lang="en-US" sz="14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en-US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int</a:t>
            </a:r>
            <a:r>
              <a:rPr lang="en-US" sz="1400" dirty="0">
                <a:solidFill>
                  <a:srgbClr val="D4D4D4"/>
                </a:solidFill>
                <a:latin typeface="Menlo" panose="020B0609030804020204" pitchFamily="49" charset="0"/>
              </a:rPr>
              <a:t> b=</a:t>
            </a:r>
            <a:r>
              <a:rPr lang="en-US" sz="1400" dirty="0">
                <a:solidFill>
                  <a:srgbClr val="B5CEA8"/>
                </a:solidFill>
                <a:latin typeface="Menlo" panose="020B0609030804020204" pitchFamily="49" charset="0"/>
              </a:rPr>
              <a:t>3</a:t>
            </a:r>
            <a:r>
              <a:rPr lang="en-US" sz="1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en-US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int</a:t>
            </a:r>
            <a:r>
              <a:rPr lang="en-US" sz="1400" dirty="0">
                <a:solidFill>
                  <a:srgbClr val="D4D4D4"/>
                </a:solidFill>
                <a:latin typeface="Menlo" panose="020B0609030804020204" pitchFamily="49" charset="0"/>
              </a:rPr>
              <a:t> c=</a:t>
            </a:r>
            <a:r>
              <a:rPr lang="en-US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a+b</a:t>
            </a:r>
            <a:r>
              <a:rPr lang="en-US" sz="1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en-US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printf</a:t>
            </a:r>
            <a:r>
              <a:rPr lang="en-US" sz="1400" dirty="0">
                <a:solidFill>
                  <a:srgbClr val="569CD6"/>
                </a:solidFill>
                <a:latin typeface="Menlo" panose="020B0609030804020204" pitchFamily="49" charset="0"/>
              </a:rPr>
              <a:t>("</a:t>
            </a:r>
            <a:r>
              <a:rPr lang="en-US" sz="1400" dirty="0">
                <a:solidFill>
                  <a:srgbClr val="FF0000"/>
                </a:solidFill>
                <a:latin typeface="Menlo" panose="020B0609030804020204" pitchFamily="49" charset="0"/>
              </a:rPr>
              <a:t>result is </a:t>
            </a:r>
            <a:r>
              <a:rPr lang="en-US" sz="1400" dirty="0">
                <a:solidFill>
                  <a:srgbClr val="569CD6"/>
                </a:solidFill>
                <a:latin typeface="Menlo" panose="020B0609030804020204" pitchFamily="49" charset="0"/>
              </a:rPr>
              <a:t>%d", c);</a:t>
            </a:r>
          </a:p>
          <a:p>
            <a:pPr lvl="1"/>
            <a:r>
              <a:rPr lang="en-US" sz="14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endParaRPr lang="en-US" sz="1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4E79BFF-3181-1B4B-B646-1F83A0FAB191}"/>
              </a:ext>
            </a:extLst>
          </p:cNvPr>
          <p:cNvGrpSpPr/>
          <p:nvPr/>
        </p:nvGrpSpPr>
        <p:grpSpPr>
          <a:xfrm>
            <a:off x="476181" y="4169277"/>
            <a:ext cx="6409656" cy="2246769"/>
            <a:chOff x="478283" y="3828852"/>
            <a:chExt cx="6409656" cy="224676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B99B0A9-5884-A943-BAFD-8920C297801F}"/>
                </a:ext>
              </a:extLst>
            </p:cNvPr>
            <p:cNvSpPr/>
            <p:nvPr/>
          </p:nvSpPr>
          <p:spPr>
            <a:xfrm>
              <a:off x="478283" y="3828852"/>
              <a:ext cx="6096000" cy="224676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400" dirty="0">
                  <a:solidFill>
                    <a:srgbClr val="569CD6"/>
                  </a:solidFill>
                  <a:latin typeface="Menlo" panose="020B0609030804020204" pitchFamily="49" charset="0"/>
                </a:rPr>
                <a:t>MOV</a:t>
              </a:r>
              <a:r>
                <a:rPr lang="en-US" sz="1400" dirty="0">
                  <a:solidFill>
                    <a:srgbClr val="D4D4D4"/>
                  </a:solidFill>
                  <a:latin typeface="Menlo" panose="020B0609030804020204" pitchFamily="49" charset="0"/>
                </a:rPr>
                <a:t> EAX, </a:t>
              </a:r>
              <a:r>
                <a:rPr lang="en-US" sz="1400" dirty="0">
                  <a:solidFill>
                    <a:srgbClr val="B5CEA8"/>
                  </a:solidFill>
                  <a:latin typeface="Menlo" panose="020B0609030804020204" pitchFamily="49" charset="0"/>
                </a:rPr>
                <a:t>2</a:t>
              </a:r>
              <a:endParaRPr lang="en-US" sz="1400" dirty="0">
                <a:solidFill>
                  <a:srgbClr val="D4D4D4"/>
                </a:solidFill>
                <a:latin typeface="Menlo" panose="020B0609030804020204" pitchFamily="49" charset="0"/>
              </a:endParaRPr>
            </a:p>
            <a:p>
              <a:r>
                <a:rPr lang="en-US" sz="1400" dirty="0" err="1">
                  <a:solidFill>
                    <a:srgbClr val="569CD6"/>
                  </a:solidFill>
                  <a:latin typeface="Menlo" panose="020B0609030804020204" pitchFamily="49" charset="0"/>
                </a:rPr>
                <a:t>mov</a:t>
              </a:r>
              <a:r>
                <a:rPr lang="en-US" sz="1400" dirty="0">
                  <a:solidFill>
                    <a:srgbClr val="D4D4D4"/>
                  </a:solidFill>
                  <a:latin typeface="Menlo" panose="020B0609030804020204" pitchFamily="49" charset="0"/>
                </a:rPr>
                <a:t> EBX, </a:t>
              </a:r>
              <a:r>
                <a:rPr lang="en-US" sz="1400" dirty="0">
                  <a:solidFill>
                    <a:srgbClr val="B5CEA8"/>
                  </a:solidFill>
                  <a:latin typeface="Menlo" panose="020B0609030804020204" pitchFamily="49" charset="0"/>
                </a:rPr>
                <a:t>3</a:t>
              </a:r>
              <a:endParaRPr lang="en-US" sz="1400" dirty="0">
                <a:solidFill>
                  <a:srgbClr val="D4D4D4"/>
                </a:solidFill>
                <a:latin typeface="Menlo" panose="020B0609030804020204" pitchFamily="49" charset="0"/>
              </a:endParaRPr>
            </a:p>
            <a:p>
              <a:r>
                <a:rPr lang="en-US" sz="1400" dirty="0">
                  <a:solidFill>
                    <a:srgbClr val="569CD6"/>
                  </a:solidFill>
                  <a:latin typeface="Menlo" panose="020B0609030804020204" pitchFamily="49" charset="0"/>
                </a:rPr>
                <a:t>ADD</a:t>
              </a:r>
              <a:r>
                <a:rPr lang="en-US" sz="1400" dirty="0">
                  <a:solidFill>
                    <a:srgbClr val="D4D4D4"/>
                  </a:solidFill>
                  <a:latin typeface="Menlo" panose="020B0609030804020204" pitchFamily="49" charset="0"/>
                </a:rPr>
                <a:t> EAX, EBX</a:t>
              </a:r>
            </a:p>
            <a:p>
              <a:r>
                <a:rPr lang="en-US" sz="1400" dirty="0">
                  <a:solidFill>
                    <a:srgbClr val="D4D4D4"/>
                  </a:solidFill>
                  <a:latin typeface="Menlo" panose="020B0609030804020204" pitchFamily="49" charset="0"/>
                </a:rPr>
                <a:t>...</a:t>
              </a:r>
            </a:p>
            <a:p>
              <a:br>
                <a:rPr lang="en-US" sz="1400" dirty="0">
                  <a:solidFill>
                    <a:srgbClr val="D4D4D4"/>
                  </a:solidFill>
                  <a:latin typeface="Menlo" panose="020B0609030804020204" pitchFamily="49" charset="0"/>
                </a:rPr>
              </a:br>
              <a:r>
                <a:rPr lang="en-US" sz="1400" dirty="0">
                  <a:solidFill>
                    <a:srgbClr val="D4D4D4"/>
                  </a:solidFill>
                  <a:latin typeface="Menlo" panose="020B0609030804020204" pitchFamily="49" charset="0"/>
                </a:rPr>
                <a:t>.section __TEXT,__</a:t>
              </a:r>
              <a:r>
                <a:rPr lang="en-US" sz="1400" dirty="0" err="1">
                  <a:solidFill>
                    <a:srgbClr val="D4D4D4"/>
                  </a:solidFill>
                  <a:latin typeface="Menlo" panose="020B0609030804020204" pitchFamily="49" charset="0"/>
                </a:rPr>
                <a:t>cstring,cstring_literals</a:t>
              </a:r>
              <a:endParaRPr lang="en-US" sz="1400" dirty="0">
                <a:solidFill>
                  <a:srgbClr val="D4D4D4"/>
                </a:solidFill>
                <a:latin typeface="Menlo" panose="020B0609030804020204" pitchFamily="49" charset="0"/>
              </a:endParaRPr>
            </a:p>
            <a:p>
              <a:r>
                <a:rPr lang="en-US" sz="1400" dirty="0">
                  <a:solidFill>
                    <a:srgbClr val="DCDCAA"/>
                  </a:solidFill>
                  <a:latin typeface="Menlo" panose="020B0609030804020204" pitchFamily="49" charset="0"/>
                </a:rPr>
                <a:t>L_.</a:t>
              </a:r>
              <a:r>
                <a:rPr lang="en-US" sz="1400" dirty="0" err="1">
                  <a:solidFill>
                    <a:srgbClr val="DCDCAA"/>
                  </a:solidFill>
                  <a:latin typeface="Menlo" panose="020B0609030804020204" pitchFamily="49" charset="0"/>
                </a:rPr>
                <a:t>str</a:t>
              </a:r>
              <a:r>
                <a:rPr lang="en-US" sz="1400" dirty="0">
                  <a:solidFill>
                    <a:srgbClr val="DCDCAA"/>
                  </a:solidFill>
                  <a:latin typeface="Menlo" panose="020B0609030804020204" pitchFamily="49" charset="0"/>
                </a:rPr>
                <a:t>:</a:t>
              </a:r>
              <a:r>
                <a:rPr lang="en-US" sz="1400" dirty="0">
                  <a:solidFill>
                    <a:srgbClr val="D4D4D4"/>
                  </a:solidFill>
                  <a:latin typeface="Menlo" panose="020B0609030804020204" pitchFamily="49" charset="0"/>
                </a:rPr>
                <a:t> ## @.</a:t>
              </a:r>
              <a:r>
                <a:rPr lang="en-US" sz="1400" dirty="0" err="1">
                  <a:solidFill>
                    <a:srgbClr val="569CD6"/>
                  </a:solidFill>
                  <a:latin typeface="Menlo" panose="020B0609030804020204" pitchFamily="49" charset="0"/>
                </a:rPr>
                <a:t>str</a:t>
              </a:r>
              <a:endParaRPr lang="en-US" sz="1400" dirty="0">
                <a:solidFill>
                  <a:srgbClr val="D4D4D4"/>
                </a:solidFill>
                <a:latin typeface="Menlo" panose="020B0609030804020204" pitchFamily="49" charset="0"/>
              </a:endParaRPr>
            </a:p>
            <a:p>
              <a:r>
                <a:rPr lang="en-US" sz="1400" dirty="0">
                  <a:solidFill>
                    <a:srgbClr val="569CD6"/>
                  </a:solidFill>
                  <a:latin typeface="Menlo" panose="020B0609030804020204" pitchFamily="49" charset="0"/>
                </a:rPr>
                <a:t>.</a:t>
              </a:r>
              <a:r>
                <a:rPr lang="en-US" sz="1400" dirty="0" err="1">
                  <a:solidFill>
                    <a:srgbClr val="569CD6"/>
                  </a:solidFill>
                  <a:latin typeface="Menlo" panose="020B0609030804020204" pitchFamily="49" charset="0"/>
                </a:rPr>
                <a:t>asciz</a:t>
              </a:r>
              <a:r>
                <a:rPr lang="en-US" sz="1400" dirty="0">
                  <a:solidFill>
                    <a:srgbClr val="569CD6"/>
                  </a:solidFill>
                  <a:latin typeface="Menlo" panose="020B0609030804020204" pitchFamily="49" charset="0"/>
                </a:rPr>
                <a:t> "</a:t>
              </a:r>
              <a:r>
                <a:rPr lang="en-US" sz="1400" dirty="0">
                  <a:solidFill>
                    <a:srgbClr val="FF0000"/>
                  </a:solidFill>
                  <a:latin typeface="Menlo" panose="020B0609030804020204" pitchFamily="49" charset="0"/>
                </a:rPr>
                <a:t>result is </a:t>
              </a:r>
              <a:r>
                <a:rPr lang="en-US" sz="1400" dirty="0">
                  <a:solidFill>
                    <a:srgbClr val="569CD6"/>
                  </a:solidFill>
                  <a:latin typeface="Menlo" panose="020B0609030804020204" pitchFamily="49" charset="0"/>
                </a:rPr>
                <a:t>%d"</a:t>
              </a:r>
            </a:p>
            <a:p>
              <a:br>
                <a:rPr lang="en-US" sz="1400" dirty="0">
                  <a:solidFill>
                    <a:srgbClr val="D4D4D4"/>
                  </a:solidFill>
                  <a:latin typeface="Menlo" panose="020B0609030804020204" pitchFamily="49" charset="0"/>
                </a:rPr>
              </a:br>
              <a:r>
                <a:rPr lang="en-US" sz="1400" dirty="0">
                  <a:solidFill>
                    <a:srgbClr val="D4D4D4"/>
                  </a:solidFill>
                  <a:latin typeface="Menlo" panose="020B0609030804020204" pitchFamily="49" charset="0"/>
                </a:rPr>
                <a:t> </a:t>
              </a:r>
              <a:endParaRPr lang="en-U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AA628E83-04E1-5140-9FCA-E3A52AC7BB6F}"/>
                </a:ext>
              </a:extLst>
            </p:cNvPr>
            <p:cNvSpPr/>
            <p:nvPr/>
          </p:nvSpPr>
          <p:spPr>
            <a:xfrm>
              <a:off x="4479234" y="4354125"/>
              <a:ext cx="2408705" cy="545005"/>
            </a:xfrm>
            <a:prstGeom prst="rightArrow">
              <a:avLst/>
            </a:prstGeom>
            <a:solidFill>
              <a:srgbClr val="00BFC0"/>
            </a:solidFill>
            <a:ln w="76200">
              <a:solidFill>
                <a:srgbClr val="00BF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Assembler</a:t>
              </a:r>
            </a:p>
          </p:txBody>
        </p:sp>
      </p:grpSp>
      <p:sp>
        <p:nvSpPr>
          <p:cNvPr id="20" name="Left Arrow 19">
            <a:extLst>
              <a:ext uri="{FF2B5EF4-FFF2-40B4-BE49-F238E27FC236}">
                <a16:creationId xmlns:a16="http://schemas.microsoft.com/office/drawing/2014/main" id="{761D1010-2762-2F4A-8E90-47B3725CC6C8}"/>
              </a:ext>
            </a:extLst>
          </p:cNvPr>
          <p:cNvSpPr/>
          <p:nvPr/>
        </p:nvSpPr>
        <p:spPr>
          <a:xfrm>
            <a:off x="4518969" y="5919247"/>
            <a:ext cx="2389173" cy="587261"/>
          </a:xfrm>
          <a:prstGeom prst="leftArrow">
            <a:avLst/>
          </a:prstGeom>
          <a:solidFill>
            <a:srgbClr val="00BFC0"/>
          </a:solidFill>
          <a:ln w="76200">
            <a:solidFill>
              <a:srgbClr val="00B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Disassembler</a:t>
            </a:r>
          </a:p>
        </p:txBody>
      </p:sp>
    </p:spTree>
    <p:extLst>
      <p:ext uri="{BB962C8B-B14F-4D97-AF65-F5344CB8AC3E}">
        <p14:creationId xmlns:p14="http://schemas.microsoft.com/office/powerpoint/2010/main" val="72502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E206995-BC92-B44D-AD27-AE47D723F396}"/>
              </a:ext>
            </a:extLst>
          </p:cNvPr>
          <p:cNvSpPr txBox="1">
            <a:spLocks/>
          </p:cNvSpPr>
          <p:nvPr/>
        </p:nvSpPr>
        <p:spPr>
          <a:xfrm>
            <a:off x="3034749" y="466399"/>
            <a:ext cx="5925992" cy="458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00BFC0"/>
                </a:solidFill>
                <a:latin typeface="Calibri"/>
              </a:rPr>
              <a:t>Playing Hopscotch</a:t>
            </a:r>
          </a:p>
          <a:p>
            <a:r>
              <a:rPr lang="en-US" sz="2400" dirty="0">
                <a:solidFill>
                  <a:schemeClr val="bg1"/>
                </a:solidFill>
                <a:latin typeface="Calibri"/>
              </a:rPr>
              <a:t>Flipping Jumps!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B6826A-3C55-B54E-889A-A36EDBB15B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06" r="12664"/>
          <a:stretch/>
        </p:blipFill>
        <p:spPr>
          <a:xfrm>
            <a:off x="0" y="0"/>
            <a:ext cx="2809461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B859F98-7AC2-D243-BB31-1401A4B210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76"/>
          <a:stretch/>
        </p:blipFill>
        <p:spPr>
          <a:xfrm>
            <a:off x="3841240" y="357809"/>
            <a:ext cx="8655890" cy="650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5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11128</TotalTime>
  <Words>1128</Words>
  <Application>Microsoft Macintosh PowerPoint</Application>
  <PresentationFormat>Widescreen</PresentationFormat>
  <Paragraphs>168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Menlo</vt:lpstr>
      <vt:lpstr>Office Theme</vt:lpstr>
      <vt:lpstr>A view into Software Cracking Kalli Schlauch – GCIH, CEH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What was the downfall</vt:lpstr>
      <vt:lpstr>How do I prevent this?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view into Software Cracking Kalli Schlauch – GCIH, CEH</dc:title>
  <dc:creator>kalli none</dc:creator>
  <cp:lastModifiedBy>kalli none</cp:lastModifiedBy>
  <cp:revision>71</cp:revision>
  <dcterms:created xsi:type="dcterms:W3CDTF">2018-02-27T20:13:48Z</dcterms:created>
  <dcterms:modified xsi:type="dcterms:W3CDTF">2018-03-12T12:39:05Z</dcterms:modified>
</cp:coreProperties>
</file>